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ld Standard TT"/>
      <p:regular r:id="rId33"/>
      <p:bold r:id="rId34"/>
      <p: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CB2458-52AF-4E62-9C76-8965671F0F55}">
  <a:tblStyle styleId="{15CB2458-52AF-4E62-9C76-8965671F0F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OldStandardTT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OldStandardTT-italic.fntdata"/><Relationship Id="rId12" Type="http://schemas.openxmlformats.org/officeDocument/2006/relationships/slide" Target="slides/slide6.xml"/><Relationship Id="rId34" Type="http://schemas.openxmlformats.org/officeDocument/2006/relationships/font" Target="fonts/OldStandardT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eed7e60e1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eed7e60e1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eed7e60e1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eed7e60e1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ed7e60e1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ed7e60e1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eed7e60e1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eed7e60e1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eed7e60e1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eed7e60e1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eed7e60e1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eed7e60e1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eed7e60e1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eed7e60e1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eed7e60e1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eed7e60e1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eed7e60e1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eed7e60e1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eed7e60e1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eed7e60e1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eed7e60e1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eed7e60e1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eed7e60e1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eed7e60e1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eed7e60e1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eed7e60e1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ed7e60e1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ed7e60e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ed7e60e1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eed7e60e1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eed7e60e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eed7e60e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eed7e60e1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eed7e60e1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eed7e60e1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eed7e60e1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eed7e60e1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eed7e60e1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eed7e60e1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eed7e60e1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eed7e60e1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eed7e60e1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eed7e60e1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eed7e60e1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SanjifShan" TargetMode="External"/><Relationship Id="rId4" Type="http://schemas.openxmlformats.org/officeDocument/2006/relationships/hyperlink" Target="https://github.com/peterfazekas1999/Robustness-of-Deep-Learning-Models-Masters-thesi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Robustness of Sequence Models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Peter Fazekas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Sanjif Shan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Warwick University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87900" y="1851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5"/>
                </a:solidFill>
              </a:rPr>
              <a:t>Why differential geometry?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09850" y="3390500"/>
            <a:ext cx="79041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Links previous research together and provides a new insight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763" y="1322213"/>
            <a:ext cx="4696974" cy="23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387900" y="1385188"/>
            <a:ext cx="30000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•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Easier to develop a notion of curvature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More fundamental description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More versatile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420850" y="822100"/>
            <a:ext cx="62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Figure: Differential geometry 101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Random Attacks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570500"/>
            <a:ext cx="396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•Not targeted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•Does not always cause misclassification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•How can we describe the probability of misclassification?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74675"/>
            <a:ext cx="4062800" cy="25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4723575" y="3686425"/>
            <a:ext cx="36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Figure: Tubular regions for misclassification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80">
                <a:solidFill>
                  <a:schemeClr val="accent5"/>
                </a:solidFill>
              </a:rPr>
              <a:t>Tubular regions/random training</a:t>
            </a:r>
            <a:endParaRPr sz="2600">
              <a:solidFill>
                <a:schemeClr val="accent5"/>
              </a:solidFill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71600"/>
            <a:ext cx="5367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•Explicit upper bound on proportion of sphere intersecting the tube, depends on curvature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•Smaller curvature = less intersection volume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•Is moving a point randomly beneficial under this condition?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•Yes! It improves on an existing defense method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550" y="1007725"/>
            <a:ext cx="3160200" cy="25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5755650" y="3768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Figure: Tubular regions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Random Hessian Training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450" y="1373944"/>
            <a:ext cx="3787950" cy="252190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355225" y="1280325"/>
            <a:ext cx="4248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Perturb training data and label it with the same class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Does not perform well on its own (blue graph)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With Hessian regularization it outperforms the other four models (orange graph)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Consistent with theoretical analysis of tubular covers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Random Hessian Training Results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38" y="1152525"/>
            <a:ext cx="782002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745275" y="4179925"/>
            <a:ext cx="77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Figure: Hessian Training smoothes the curves and increases robustness to attacks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>
                <a:solidFill>
                  <a:schemeClr val="accent5"/>
                </a:solidFill>
              </a:rPr>
              <a:t>Bound on Misclassification Probability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Given a datapoint and perturbation radius, we want to find the probability of misclassification on the ball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This probability can be approximated by the following process: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AutoNum type="arabicParenR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Generate n random points in the ball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arenR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Count the number of misclassified points, n_misclassfied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arenR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Probability of misclassification ⋍ n_misclassified/n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33">
                <a:solidFill>
                  <a:schemeClr val="accent5"/>
                </a:solidFill>
              </a:rPr>
              <a:t>Probability of misclassification experimental results</a:t>
            </a:r>
            <a:endParaRPr sz="3333">
              <a:solidFill>
                <a:schemeClr val="accent5"/>
              </a:solidFill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285788"/>
            <a:ext cx="85206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•Tubular idea again?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•Explicit upper bound on probability of random perturbation fooling a classifier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•Proportion of sphere intersecting tube = probability of misclassification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•Difficult to calculate, experiment is only approximate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01" y="2729275"/>
            <a:ext cx="8795000" cy="22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Explicit upper bound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962100"/>
            <a:ext cx="85206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formula directly depends on curvature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Higher positive curvatures lead to a higher probability of misclassification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Similarly, lower curvatures lead to a smaller probability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00" y="3026739"/>
            <a:ext cx="8315599" cy="1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Bound on Misclassification Probability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231425"/>
            <a:ext cx="67056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797750" y="3938275"/>
            <a:ext cx="75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Figure: Approximation to the decision boundary to first order (left) and second order (right)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087" y="778649"/>
            <a:ext cx="3637775" cy="3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1270125" y="4020325"/>
            <a:ext cx="727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Figure: Second order approximation only works well for small perturbation radii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241425" y="94475"/>
            <a:ext cx="8586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Theoretical bound based on second order approximation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Introduction: Neural Networks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87900" y="12903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Skipping the jargon, a </a:t>
            </a:r>
            <a:r>
              <a:rPr b="1" lang="en-GB" u="sng">
                <a:latin typeface="Roboto"/>
                <a:ea typeface="Roboto"/>
                <a:cs typeface="Roboto"/>
                <a:sym typeface="Roboto"/>
              </a:rPr>
              <a:t>neural network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(NN) is a map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f : input ➝ output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There are 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NOT MANY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restrictions on the inputs and outputs.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7" name="Google Shape;67;p14"/>
          <p:cNvGraphicFramePr/>
          <p:nvPr/>
        </p:nvGraphicFramePr>
        <p:xfrm>
          <a:off x="816050" y="278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{15CB2458-52AF-4E62-9C76-8965671F0F55}</a:tableStyleId>
              </a:tblPr>
              <a:tblGrid>
                <a:gridCol w="3619500"/>
                <a:gridCol w="3619500"/>
              </a:tblGrid>
              <a:tr h="14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INPUT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OUTPUT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4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Pictures of Animals</a:t>
                      </a:r>
                      <a:endParaRPr sz="15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Animal (and number of each species)</a:t>
                      </a:r>
                      <a:endParaRPr sz="15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4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Pictures of Clothes</a:t>
                      </a:r>
                      <a:endParaRPr sz="15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Estimated resale value</a:t>
                      </a:r>
                      <a:endParaRPr sz="15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4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Pictures of Food</a:t>
                      </a:r>
                      <a:endParaRPr sz="15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Food Type (and possible allergens?)</a:t>
                      </a:r>
                      <a:endParaRPr sz="15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" name="Google Shape;68;p14"/>
          <p:cNvSpPr txBox="1"/>
          <p:nvPr/>
        </p:nvSpPr>
        <p:spPr>
          <a:xfrm>
            <a:off x="2120975" y="4442050"/>
            <a:ext cx="513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Table: Possible Input-Output pairs for a Neural Network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Theoretical Bound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small perturbation radius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Don’t expect to understand this! All this formula shows is that probability of misclassification decreases with curvature.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403" y="1797875"/>
            <a:ext cx="6127550" cy="13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Conclusions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Robustness increases with smaller curvature.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have proved this theoretically and experimentally.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hope this inspires further research into curvature regularisation techniques to improve robustness.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437650" y="5049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000">
                <a:solidFill>
                  <a:schemeClr val="accent5"/>
                </a:solidFill>
              </a:rPr>
              <a:t>Thank you!</a:t>
            </a:r>
            <a:endParaRPr sz="5000">
              <a:solidFill>
                <a:schemeClr val="accent5"/>
              </a:solidFill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364175" y="1684925"/>
            <a:ext cx="601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We’re happy to answer any questions...</a:t>
            </a:r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248700" y="4209250"/>
            <a:ext cx="78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https://github.com/SanjifShan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/>
              </a:rPr>
              <a:t>https://github.com/peterfazekas1999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How do Neural Networks </a:t>
            </a:r>
            <a:r>
              <a:rPr b="1" lang="en-GB">
                <a:solidFill>
                  <a:schemeClr val="accent5"/>
                </a:solidFill>
              </a:rPr>
              <a:t>Learn?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87900" y="13848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NNs work by </a:t>
            </a:r>
            <a:r>
              <a:rPr b="1" lang="en-GB" u="sng">
                <a:latin typeface="Roboto"/>
                <a:ea typeface="Roboto"/>
                <a:cs typeface="Roboto"/>
                <a:sym typeface="Roboto"/>
              </a:rPr>
              <a:t>learning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from experience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To build an animal classifier 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b="1" lang="en-GB" u="sng">
                <a:latin typeface="Roboto"/>
                <a:ea typeface="Roboto"/>
                <a:cs typeface="Roboto"/>
                <a:sym typeface="Roboto"/>
              </a:rPr>
              <a:t>train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a NN with animal pictures and their associated animal names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To train a NN, we need 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Define a measure of how accurate the NN is.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With this measure, allow the NN to learn from its mistakes, becoming better with experience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6"/>
          <p:cNvCxnSpPr/>
          <p:nvPr/>
        </p:nvCxnSpPr>
        <p:spPr>
          <a:xfrm rot="10800000">
            <a:off x="1489373" y="851644"/>
            <a:ext cx="9600" cy="3338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6"/>
          <p:cNvCxnSpPr/>
          <p:nvPr/>
        </p:nvCxnSpPr>
        <p:spPr>
          <a:xfrm flipH="1" rot="10800000">
            <a:off x="1489417" y="4171444"/>
            <a:ext cx="6247500" cy="18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133" y="2303202"/>
            <a:ext cx="1518969" cy="91546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1766472" y="1712478"/>
            <a:ext cx="6066317" cy="1543758"/>
          </a:xfrm>
          <a:custGeom>
            <a:rect b="b" l="l" r="r" t="t"/>
            <a:pathLst>
              <a:path extrusionOk="0" h="71462" w="266622">
                <a:moveTo>
                  <a:pt x="0" y="46930"/>
                </a:moveTo>
                <a:cubicBezTo>
                  <a:pt x="9097" y="39162"/>
                  <a:pt x="31351" y="-3735"/>
                  <a:pt x="54584" y="324"/>
                </a:cubicBezTo>
                <a:cubicBezTo>
                  <a:pt x="77817" y="4383"/>
                  <a:pt x="108958" y="68414"/>
                  <a:pt x="139399" y="71283"/>
                </a:cubicBezTo>
                <a:cubicBezTo>
                  <a:pt x="169840" y="74152"/>
                  <a:pt x="216026" y="27686"/>
                  <a:pt x="237230" y="17539"/>
                </a:cubicBezTo>
                <a:cubicBezTo>
                  <a:pt x="258434" y="7392"/>
                  <a:pt x="261723" y="11591"/>
                  <a:pt x="266622" y="10401"/>
                </a:cubicBez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042" y="3256329"/>
            <a:ext cx="1643151" cy="87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7092" y="2746802"/>
            <a:ext cx="1669532" cy="118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0438" y="851694"/>
            <a:ext cx="1446192" cy="91546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590834" y="2592595"/>
            <a:ext cx="205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b="1" lang="en-GB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Curve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defines the difference between pandas and gibbons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0850" y="1017067"/>
            <a:ext cx="1446174" cy="82798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64875" y="236100"/>
            <a:ext cx="26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(arbitrary) data coordinate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306500" y="4351975"/>
            <a:ext cx="35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Graph: Panda vs Gibbon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093800" y="236100"/>
            <a:ext cx="378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How do Neural Networks </a:t>
            </a:r>
            <a:r>
              <a:rPr b="1" lang="en-GB" sz="2200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Learn?</a:t>
            </a:r>
            <a:endParaRPr b="1" sz="22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7"/>
          <p:cNvCxnSpPr/>
          <p:nvPr/>
        </p:nvCxnSpPr>
        <p:spPr>
          <a:xfrm rot="10800000">
            <a:off x="1489373" y="851644"/>
            <a:ext cx="9600" cy="3338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/>
          <p:nvPr/>
        </p:nvCxnSpPr>
        <p:spPr>
          <a:xfrm flipH="1" rot="10800000">
            <a:off x="1489417" y="4171444"/>
            <a:ext cx="6247500" cy="18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133" y="2303202"/>
            <a:ext cx="1518969" cy="91546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1766472" y="1712478"/>
            <a:ext cx="6066317" cy="1543758"/>
          </a:xfrm>
          <a:custGeom>
            <a:rect b="b" l="l" r="r" t="t"/>
            <a:pathLst>
              <a:path extrusionOk="0" h="71462" w="266622">
                <a:moveTo>
                  <a:pt x="0" y="46930"/>
                </a:moveTo>
                <a:cubicBezTo>
                  <a:pt x="9097" y="39162"/>
                  <a:pt x="31351" y="-3735"/>
                  <a:pt x="54584" y="324"/>
                </a:cubicBezTo>
                <a:cubicBezTo>
                  <a:pt x="77817" y="4383"/>
                  <a:pt x="108958" y="68414"/>
                  <a:pt x="139399" y="71283"/>
                </a:cubicBezTo>
                <a:cubicBezTo>
                  <a:pt x="169840" y="74152"/>
                  <a:pt x="216026" y="27686"/>
                  <a:pt x="237230" y="17539"/>
                </a:cubicBezTo>
                <a:cubicBezTo>
                  <a:pt x="258434" y="7392"/>
                  <a:pt x="261723" y="11591"/>
                  <a:pt x="266622" y="10401"/>
                </a:cubicBezTo>
              </a:path>
            </a:pathLst>
          </a:cu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042" y="3256329"/>
            <a:ext cx="1643151" cy="877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6590834" y="2592595"/>
            <a:ext cx="205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b="1" lang="en-GB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Curve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defines the difference between pandas and gibbons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64875" y="236100"/>
            <a:ext cx="26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(arbitrary) data coordinate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306500" y="4351975"/>
            <a:ext cx="35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Graph: Panda vs Gibbon (reunited at last)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1690000" y="1548963"/>
            <a:ext cx="6178975" cy="1589600"/>
          </a:xfrm>
          <a:custGeom>
            <a:rect b="b" l="l" r="r" t="t"/>
            <a:pathLst>
              <a:path extrusionOk="0" h="63584" w="247159">
                <a:moveTo>
                  <a:pt x="0" y="63584"/>
                </a:moveTo>
                <a:cubicBezTo>
                  <a:pt x="9237" y="56936"/>
                  <a:pt x="40658" y="32304"/>
                  <a:pt x="55424" y="23696"/>
                </a:cubicBezTo>
                <a:cubicBezTo>
                  <a:pt x="70190" y="15089"/>
                  <a:pt x="71029" y="11449"/>
                  <a:pt x="88594" y="11939"/>
                </a:cubicBezTo>
                <a:cubicBezTo>
                  <a:pt x="106159" y="12429"/>
                  <a:pt x="134991" y="28454"/>
                  <a:pt x="160813" y="26635"/>
                </a:cubicBezTo>
                <a:cubicBezTo>
                  <a:pt x="186636" y="24816"/>
                  <a:pt x="231982" y="4452"/>
                  <a:pt x="243529" y="1023"/>
                </a:cubicBezTo>
                <a:cubicBezTo>
                  <a:pt x="255076" y="-2406"/>
                  <a:pt x="232332" y="5221"/>
                  <a:pt x="230093" y="6061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Google Shape;104;p17"/>
          <p:cNvSpPr txBox="1"/>
          <p:nvPr/>
        </p:nvSpPr>
        <p:spPr>
          <a:xfrm>
            <a:off x="3983800" y="1380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b="1" lang="en-GB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Curve</a:t>
            </a:r>
            <a:r>
              <a:rPr lang="en-GB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learned by the NN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3022625" y="23610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</a:rPr>
              <a:t>How do Neural Networks </a:t>
            </a:r>
            <a:r>
              <a:rPr b="1" lang="en-GB" sz="2200">
                <a:solidFill>
                  <a:schemeClr val="accent5"/>
                </a:solidFill>
              </a:rPr>
              <a:t>Learn?</a:t>
            </a:r>
            <a:endParaRPr b="1" sz="22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What </a:t>
            </a:r>
            <a:r>
              <a:rPr b="1" lang="en-GB" u="sng">
                <a:solidFill>
                  <a:schemeClr val="accent5"/>
                </a:solidFill>
              </a:rPr>
              <a:t>COULD POSSIBLY</a:t>
            </a:r>
            <a:r>
              <a:rPr lang="en-GB">
                <a:solidFill>
                  <a:schemeClr val="accent5"/>
                </a:solidFill>
              </a:rPr>
              <a:t> go wrong?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Misclassification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When a NN does not learn accurately.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Adversarial Attacks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This is when corruptions fool a classifier.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975" y="1255150"/>
            <a:ext cx="5909050" cy="32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856050" y="146950"/>
            <a:ext cx="743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What do you SEE? A stop sign or a speed limit?</a:t>
            </a:r>
            <a:endParaRPr sz="30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448625" y="4527900"/>
            <a:ext cx="65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Figure: State of the art NNs have been shown to classify this as a 30mph sign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Adversarial attack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575" y="1448925"/>
            <a:ext cx="5815300" cy="2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091675" y="3904850"/>
            <a:ext cx="72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Figure: Corruptions Imperceptible to the eye may result in a panda being named a gibbon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Attack on Panda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04425" y="3495500"/>
            <a:ext cx="7192200" cy="15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900">
                <a:latin typeface="Roboto"/>
                <a:ea typeface="Roboto"/>
                <a:cs typeface="Roboto"/>
                <a:sym typeface="Roboto"/>
              </a:rPr>
              <a:t>The two images convey the same idea.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900">
                <a:latin typeface="Roboto"/>
                <a:ea typeface="Roboto"/>
                <a:cs typeface="Roboto"/>
                <a:sym typeface="Roboto"/>
              </a:rPr>
              <a:t>performing an attack on an image = perturbing it in dataspace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900">
                <a:latin typeface="Roboto"/>
                <a:ea typeface="Roboto"/>
                <a:cs typeface="Roboto"/>
                <a:sym typeface="Roboto"/>
              </a:rPr>
              <a:t>Is curvature relevan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t?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59013"/>
            <a:ext cx="3259099" cy="13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4114800" y="1742500"/>
            <a:ext cx="1438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sz="5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600" y="748225"/>
            <a:ext cx="3768375" cy="26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